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5/24/2025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5/24/2025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the permittivity of thin layers in capacitors with different geometrical configurations using numerical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5621"/>
            <a:ext cx="12192000" cy="184720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  <a:spcBef>
                <a:spcPts val="200"/>
              </a:spcBef>
            </a:pP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Ștefan I</a:t>
            </a:r>
            <a:r>
              <a:rPr lang="ro-RO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ȘFAN</a:t>
            </a:r>
            <a:endParaRPr lang="en-US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spcBef>
                <a:spcPts val="200"/>
              </a:spcBef>
            </a:pPr>
            <a:r>
              <a:rPr lang="en-US" b="1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Specializ</a:t>
            </a:r>
            <a:r>
              <a:rPr lang="ro-RO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ATION</a:t>
            </a: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COMPUTING</a:t>
            </a:r>
            <a:endParaRPr lang="en-US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spcBef>
                <a:spcPts val="200"/>
              </a:spcBef>
            </a:pPr>
            <a:r>
              <a:rPr lang="ro-RO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</a:t>
            </a: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o-RO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YEAR – BACHELOR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ro-RO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DEGREE 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(2023-2024) </a:t>
            </a:r>
          </a:p>
          <a:p>
            <a:pPr algn="ctr">
              <a:lnSpc>
                <a:spcPct val="110000"/>
              </a:lnSpc>
              <a:spcBef>
                <a:spcPts val="200"/>
              </a:spcBef>
            </a:pPr>
            <a:r>
              <a:rPr lang="ro-RO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COORDINATOR</a:t>
            </a: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Lect</a:t>
            </a:r>
            <a:r>
              <a:rPr lang="ro-RO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URER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Leontin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Pădurariu</a:t>
            </a:r>
            <a:endParaRPr lang="en-US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B9D01-C9D7-675B-BD31-82391AFF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86" y="245382"/>
            <a:ext cx="4901786" cy="25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4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interpretations</a:t>
            </a:r>
          </a:p>
        </p:txBody>
      </p:sp>
      <p:pic>
        <p:nvPicPr>
          <p:cNvPr id="5" name="Imagine 2" descr="O imagine care conține text, captură de ecran, Color, cerc&#10;&#10;Descriere generată automat">
            <a:extLst>
              <a:ext uri="{FF2B5EF4-FFF2-40B4-BE49-F238E27FC236}">
                <a16:creationId xmlns:a16="http://schemas.microsoft.com/office/drawing/2014/main" id="{7B60E7F9-2FAE-0024-19EE-54419D15E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0" r="15461" b="4450"/>
          <a:stretch/>
        </p:blipFill>
        <p:spPr>
          <a:xfrm>
            <a:off x="1097281" y="1956336"/>
            <a:ext cx="4734472" cy="3827985"/>
          </a:xfrm>
          <a:prstGeom prst="rect">
            <a:avLst/>
          </a:prstGeom>
        </p:spPr>
      </p:pic>
      <p:sp>
        <p:nvSpPr>
          <p:cNvPr id="6" name="TextBox 104"/>
          <p:cNvSpPr/>
          <p:nvPr/>
        </p:nvSpPr>
        <p:spPr>
          <a:xfrm>
            <a:off x="1295271" y="5687228"/>
            <a:ext cx="4342905" cy="632138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o-RO" sz="18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⬤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The image shows the influence of the dielectric on the field in the capacitor.</a:t>
            </a:r>
            <a:endParaRPr lang="ro-RO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CasetăText 5">
            <a:extLst>
              <a:ext uri="{FF2B5EF4-FFF2-40B4-BE49-F238E27FC236}">
                <a16:creationId xmlns:a16="http://schemas.microsoft.com/office/drawing/2014/main" id="{A29515B0-4527-C769-3BDD-1321D3F7AA9D}"/>
              </a:ext>
            </a:extLst>
          </p:cNvPr>
          <p:cNvSpPr txBox="1"/>
          <p:nvPr/>
        </p:nvSpPr>
        <p:spPr>
          <a:xfrm>
            <a:off x="1197428" y="1737360"/>
            <a:ext cx="995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A. Parallel-plate capacitor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10932-31D1-1081-7146-982A3E8D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53" y="1820426"/>
            <a:ext cx="6183775" cy="42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1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interpretations</a:t>
            </a:r>
          </a:p>
        </p:txBody>
      </p:sp>
      <p:sp>
        <p:nvSpPr>
          <p:cNvPr id="3" name="CasetăText 5">
            <a:extLst>
              <a:ext uri="{FF2B5EF4-FFF2-40B4-BE49-F238E27FC236}">
                <a16:creationId xmlns:a16="http://schemas.microsoft.com/office/drawing/2014/main" id="{A29515B0-4527-C769-3BDD-1321D3F7AA9D}"/>
              </a:ext>
            </a:extLst>
          </p:cNvPr>
          <p:cNvSpPr txBox="1"/>
          <p:nvPr/>
        </p:nvSpPr>
        <p:spPr>
          <a:xfrm>
            <a:off x="1197428" y="1737360"/>
            <a:ext cx="995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A. Parallel-plate capacitor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ine 4" descr="O imagine care conține text, captură de ecran, Color, cerc&#10;&#10;Descriere generată automat">
            <a:extLst>
              <a:ext uri="{FF2B5EF4-FFF2-40B4-BE49-F238E27FC236}">
                <a16:creationId xmlns:a16="http://schemas.microsoft.com/office/drawing/2014/main" id="{A4103FF1-7980-51EA-E4D6-DB9389BEA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13199" b="5058"/>
          <a:stretch/>
        </p:blipFill>
        <p:spPr>
          <a:xfrm>
            <a:off x="1197427" y="2106692"/>
            <a:ext cx="4740285" cy="3612809"/>
          </a:xfrm>
          <a:prstGeom prst="rect">
            <a:avLst/>
          </a:prstGeom>
        </p:spPr>
      </p:pic>
      <p:sp>
        <p:nvSpPr>
          <p:cNvPr id="5" name="TextBox 104">
            <a:extLst>
              <a:ext uri="{FF2B5EF4-FFF2-40B4-BE49-F238E27FC236}">
                <a16:creationId xmlns:a16="http://schemas.microsoft.com/office/drawing/2014/main" id="{3ED91E48-AB29-1AFE-0F7C-EA77290A79B1}"/>
              </a:ext>
            </a:extLst>
          </p:cNvPr>
          <p:cNvSpPr/>
          <p:nvPr/>
        </p:nvSpPr>
        <p:spPr>
          <a:xfrm>
            <a:off x="1015989" y="5688000"/>
            <a:ext cx="5103160" cy="600019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lvl="0" algn="ctr">
              <a:defRPr/>
            </a:pPr>
            <a:r>
              <a:rPr kumimoji="0" lang="ro-RO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⬤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The image shows the influence of the distance between the electrodes on the field in the capacitor.</a:t>
            </a:r>
            <a:endParaRPr kumimoji="0" lang="ro-RO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41498B-A3FE-6744-82C9-D0F661629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845" y="1896766"/>
            <a:ext cx="6072276" cy="42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0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interpretations</a:t>
            </a:r>
          </a:p>
        </p:txBody>
      </p:sp>
      <p:pic>
        <p:nvPicPr>
          <p:cNvPr id="4" name="Imagine 3" descr="O imagine care conține text, captură de ecran, Color, cerc&#10;&#10;Descriere generată automat">
            <a:extLst>
              <a:ext uri="{FF2B5EF4-FFF2-40B4-BE49-F238E27FC236}">
                <a16:creationId xmlns:a16="http://schemas.microsoft.com/office/drawing/2014/main" id="{0C4544DE-9216-F601-1841-501F6CFBAF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b="3129"/>
          <a:stretch/>
        </p:blipFill>
        <p:spPr>
          <a:xfrm>
            <a:off x="1318524" y="2057494"/>
            <a:ext cx="4219498" cy="3720793"/>
          </a:xfrm>
          <a:prstGeom prst="rect">
            <a:avLst/>
          </a:prstGeom>
        </p:spPr>
      </p:pic>
      <p:sp>
        <p:nvSpPr>
          <p:cNvPr id="5" name="CasetăText 5">
            <a:extLst>
              <a:ext uri="{FF2B5EF4-FFF2-40B4-BE49-F238E27FC236}">
                <a16:creationId xmlns:a16="http://schemas.microsoft.com/office/drawing/2014/main" id="{A29515B0-4527-C769-3BDD-1321D3F7AA9D}"/>
              </a:ext>
            </a:extLst>
          </p:cNvPr>
          <p:cNvSpPr txBox="1"/>
          <p:nvPr/>
        </p:nvSpPr>
        <p:spPr>
          <a:xfrm>
            <a:off x="1197428" y="1737360"/>
            <a:ext cx="995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Coplanar electrode capacitor</a:t>
            </a:r>
            <a:endParaRPr lang="en-GB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04">
            <a:extLst>
              <a:ext uri="{FF2B5EF4-FFF2-40B4-BE49-F238E27FC236}">
                <a16:creationId xmlns:a16="http://schemas.microsoft.com/office/drawing/2014/main" id="{3ED91E48-AB29-1AFE-0F7C-EA77290A79B1}"/>
              </a:ext>
            </a:extLst>
          </p:cNvPr>
          <p:cNvSpPr/>
          <p:nvPr/>
        </p:nvSpPr>
        <p:spPr>
          <a:xfrm>
            <a:off x="1354049" y="5700061"/>
            <a:ext cx="4148448" cy="694937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lvl="0" algn="ctr">
              <a:defRPr/>
            </a:pPr>
            <a:r>
              <a:rPr kumimoji="0" lang="ro-RO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⬤ 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The image shows the distribution of the electric potential in a thin-film capacitor.</a:t>
            </a:r>
            <a:endParaRPr kumimoji="0" lang="ro-RO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BD4B5F-7F37-ED60-653F-FC61FA1A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21" y="1737361"/>
            <a:ext cx="6428455" cy="44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9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</a:t>
            </a:r>
            <a:r>
              <a:rPr lang="ro-R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sions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41600"/>
            <a:ext cx="10058400" cy="24601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 New Roman"/>
              </a:rPr>
              <a:t>⬤ The finite difference method confirms the direct relationship between capacitor capacitance and dielectric permittivity characteristics depending on their geometric configuration.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 New Roman"/>
              </a:rPr>
              <a:t>⬤ The results highlight the importance of edge effects in evaluating dielectric permittivity and how these can be quantified using numerical techniques.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 New Roman"/>
              </a:rPr>
              <a:t>⬤ The analysis of capacitance in relation to the permittivity of a thin layer opens new opportunities for advanced experimental investigations of thin dielectric films.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1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Introduction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Known types of capacitors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</a:t>
            </a:r>
            <a:r>
              <a:rPr lang="en-US" sz="26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sz="2600" spc="-1" dirty="0">
                <a:solidFill>
                  <a:srgbClr val="000000"/>
                </a:solidFill>
                <a:latin typeface="Times New Roman"/>
              </a:rPr>
              <a:t>ole of </a:t>
            </a: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600" spc="-1" dirty="0">
                <a:solidFill>
                  <a:srgbClr val="000000"/>
                </a:solidFill>
                <a:latin typeface="Times New Roman"/>
              </a:rPr>
              <a:t>ap</a:t>
            </a: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acitors</a:t>
            </a:r>
            <a:r>
              <a:rPr lang="en-US" sz="2600" spc="-1" dirty="0">
                <a:solidFill>
                  <a:srgbClr val="000000"/>
                </a:solidFill>
                <a:latin typeface="Times New Roman"/>
              </a:rPr>
              <a:t> in </a:t>
            </a: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600" spc="-1" dirty="0">
                <a:solidFill>
                  <a:srgbClr val="000000"/>
                </a:solidFill>
                <a:latin typeface="Times New Roman"/>
              </a:rPr>
              <a:t>valuating </a:t>
            </a: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600" spc="-1" dirty="0" err="1">
                <a:solidFill>
                  <a:srgbClr val="000000"/>
                </a:solidFill>
                <a:latin typeface="Times New Roman"/>
              </a:rPr>
              <a:t>lec</a:t>
            </a: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tric</a:t>
            </a:r>
            <a:r>
              <a:rPr lang="en-US" sz="2600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sz="2600" spc="-1" dirty="0" err="1">
                <a:solidFill>
                  <a:srgbClr val="000000"/>
                </a:solidFill>
                <a:latin typeface="Times New Roman"/>
              </a:rPr>
              <a:t>ermittivity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Motivation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Numerical approach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Results and interpretations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Conclusions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7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3"/>
            <a:ext cx="7024164" cy="44815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Capacitors store energy in the form of an electric field between two conductive plates separated by an insulator or dielectric.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The capacitance of a capacitor is measured in Farads and indicates the amount of electric charge stored for a given voltage.</a:t>
            </a:r>
            <a:endParaRPr lang="ro-RO" spc="-1" dirty="0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When voltage is applied, electrons accumulate on one plate while the other plate exhibits an electron deficit, thereby creating an electric field.</a:t>
            </a:r>
            <a:endParaRPr lang="ro-RO" spc="-1" dirty="0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The dielectric between the plates increases storage capacity and prevents direct charge transfer between the plates.</a:t>
            </a:r>
            <a:endParaRPr lang="ro-RO" spc="-1" dirty="0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 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The stored electrical energy is released when the circuit is closed, allowing the charges to flow through an external circuit.</a:t>
            </a:r>
            <a:endParaRPr lang="en-US" dirty="0"/>
          </a:p>
        </p:txBody>
      </p:sp>
      <p:pic>
        <p:nvPicPr>
          <p:cNvPr id="4" name="Picture 6"/>
          <p:cNvPicPr/>
          <p:nvPr/>
        </p:nvPicPr>
        <p:blipFill>
          <a:blip r:embed="rId2"/>
          <a:stretch/>
        </p:blipFill>
        <p:spPr>
          <a:xfrm>
            <a:off x="8621485" y="2134246"/>
            <a:ext cx="2534195" cy="3904560"/>
          </a:xfrm>
          <a:prstGeom prst="rect">
            <a:avLst/>
          </a:prstGeom>
          <a:ln w="18000">
            <a:noFill/>
          </a:ln>
        </p:spPr>
      </p:pic>
    </p:spTree>
    <p:extLst>
      <p:ext uri="{BB962C8B-B14F-4D97-AF65-F5344CB8AC3E}">
        <p14:creationId xmlns:p14="http://schemas.microsoft.com/office/powerpoint/2010/main" val="24859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types of capacitors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44" y="5339115"/>
            <a:ext cx="9970936" cy="95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A3DAF7-2D84-83A1-8481-6231E741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44" y="1839146"/>
            <a:ext cx="9969828" cy="35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4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role of capacitors in evaluating electric permittivity</a:t>
            </a:r>
          </a:p>
        </p:txBody>
      </p:sp>
      <p:sp>
        <p:nvSpPr>
          <p:cNvPr id="4" name="CasetăText 1">
            <a:extLst>
              <a:ext uri="{FF2B5EF4-FFF2-40B4-BE49-F238E27FC236}">
                <a16:creationId xmlns:a16="http://schemas.microsoft.com/office/drawing/2014/main" id="{02E5D2EE-41D3-F5AB-B0DB-2D2C161A205D}"/>
              </a:ext>
            </a:extLst>
          </p:cNvPr>
          <p:cNvSpPr txBox="1"/>
          <p:nvPr/>
        </p:nvSpPr>
        <p:spPr>
          <a:xfrm>
            <a:off x="1658330" y="173736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Large-sized samples</a:t>
            </a:r>
          </a:p>
        </p:txBody>
      </p:sp>
      <p:sp>
        <p:nvSpPr>
          <p:cNvPr id="5" name="CasetăText 5">
            <a:extLst>
              <a:ext uri="{FF2B5EF4-FFF2-40B4-BE49-F238E27FC236}">
                <a16:creationId xmlns:a16="http://schemas.microsoft.com/office/drawing/2014/main" id="{32555DE6-1375-0749-CC44-E8FCF04EDF5F}"/>
              </a:ext>
            </a:extLst>
          </p:cNvPr>
          <p:cNvSpPr txBox="1"/>
          <p:nvPr/>
        </p:nvSpPr>
        <p:spPr>
          <a:xfrm>
            <a:off x="6842027" y="1737360"/>
            <a:ext cx="157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Thin layers</a:t>
            </a:r>
          </a:p>
        </p:txBody>
      </p:sp>
      <p:pic>
        <p:nvPicPr>
          <p:cNvPr id="6" name="Imagine 2">
            <a:extLst>
              <a:ext uri="{FF2B5EF4-FFF2-40B4-BE49-F238E27FC236}">
                <a16:creationId xmlns:a16="http://schemas.microsoft.com/office/drawing/2014/main" id="{2885256F-A144-E468-1877-B1F617E6AD7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906144" y="2106692"/>
            <a:ext cx="1965304" cy="2535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tăText 4">
                <a:extLst>
                  <a:ext uri="{FF2B5EF4-FFF2-40B4-BE49-F238E27FC236}">
                    <a16:creationId xmlns:a16="http://schemas.microsoft.com/office/drawing/2014/main" id="{E55BCE82-4D7B-0636-E520-700E10475CFF}"/>
                  </a:ext>
                </a:extLst>
              </p:cNvPr>
              <p:cNvSpPr txBox="1"/>
              <p:nvPr/>
            </p:nvSpPr>
            <p:spPr>
              <a:xfrm>
                <a:off x="1906144" y="4869619"/>
                <a:ext cx="1965304" cy="73731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32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32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232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ro-RO" sz="232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𝑒𝑎𝑠𝑢𝑟𝑒𝑑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2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2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32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Cd</m:t>
                          </m:r>
                        </m:num>
                        <m:den>
                          <m:sSub>
                            <m:sSubPr>
                              <m:ctrlPr>
                                <a:rPr lang="en-US" sz="232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320" b="0" i="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sz="232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32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GB" sz="232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tăText 4">
                <a:extLst>
                  <a:ext uri="{FF2B5EF4-FFF2-40B4-BE49-F238E27FC236}">
                    <a16:creationId xmlns:a16="http://schemas.microsoft.com/office/drawing/2014/main" id="{E55BCE82-4D7B-0636-E520-700E10475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144" y="4869619"/>
                <a:ext cx="1965304" cy="737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0"/>
          <p:cNvPicPr/>
          <p:nvPr/>
        </p:nvPicPr>
        <p:blipFill>
          <a:blip r:embed="rId4"/>
          <a:stretch/>
        </p:blipFill>
        <p:spPr>
          <a:xfrm>
            <a:off x="4100285" y="4932100"/>
            <a:ext cx="7055395" cy="612357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glow rad="38160">
              <a:srgbClr val="000000"/>
            </a:glow>
          </a:effectLst>
        </p:spPr>
      </p:pic>
      <p:sp>
        <p:nvSpPr>
          <p:cNvPr id="11" name="TextBox 71"/>
          <p:cNvSpPr/>
          <p:nvPr/>
        </p:nvSpPr>
        <p:spPr>
          <a:xfrm>
            <a:off x="4100285" y="5606937"/>
            <a:ext cx="7055395" cy="728549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B. Malic, I.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Boerasu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M.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Mandeljc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M.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Kosec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V.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Sherman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T.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Yamada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N. Setter si M.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Vukadinovic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2007 -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Processing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and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dielectric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characterization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of Ba0.3Sr0.7TiO3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thin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films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on alumina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substrates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Journal of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the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European Ceramic Society.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4BA6A-1A80-B051-50E7-EE8EC368A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815" y="2106692"/>
            <a:ext cx="4276327" cy="25760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581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</a:t>
            </a:r>
            <a:r>
              <a:rPr lang="ro-R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2322284"/>
            <a:ext cx="10058400" cy="291543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⬤ There are configurations, such as those with coplanar electrodes, for which estimating capacitance analytically is very difficult.</a:t>
            </a:r>
            <a:endParaRPr lang="ro-RO" spc="-1" dirty="0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⬤ The goal of this </a:t>
            </a: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subject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 is to develop a numerical procedure based on the finite difference method capable of estimating the electrical capacitance of all types of capacitors.</a:t>
            </a:r>
            <a:endParaRPr lang="ro-RO" spc="-1" dirty="0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⬤ The numerical procedure enables, for example, the understanding of how different geometric and electrical parameters affect the capacitance of coplanar electrode capacitors.</a:t>
            </a:r>
            <a:endParaRPr lang="ro-RO" spc="-1" dirty="0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⬤ The insights gained from this numerical analysis are important for optimizing capacitors in various fields</a:t>
            </a: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, 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from advanced electronics to efficient energy systems</a:t>
            </a: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, 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with the potential to contribute to the advancement of future technologies.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53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approach </a:t>
            </a:r>
            <a:r>
              <a:rPr lang="ro-R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Laplace equation with specific boundary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61847"/>
            <a:ext cx="10058400" cy="955523"/>
          </a:xfrm>
        </p:spPr>
        <p:txBody>
          <a:bodyPr>
            <a:norm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/>
              </a:rPr>
              <a:t>⬤ The Laplace equation is important for determining electric fields and capacitance in capacitors. The domain of definition is discretized into a two-dimensional grid, where the calculation of partial derivatives is done numerically using finite differences.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tăText 1">
                <a:extLst>
                  <a:ext uri="{FF2B5EF4-FFF2-40B4-BE49-F238E27FC236}">
                    <a16:creationId xmlns:a16="http://schemas.microsoft.com/office/drawing/2014/main" id="{D3D3AF6B-7DA8-EB36-DB5B-423029680A8D}"/>
                  </a:ext>
                </a:extLst>
              </p:cNvPr>
              <p:cNvSpPr txBox="1"/>
              <p:nvPr/>
            </p:nvSpPr>
            <p:spPr>
              <a:xfrm>
                <a:off x="1198880" y="2917370"/>
                <a:ext cx="2582092" cy="554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US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den>
                    </m:f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f>
                          <m:f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GB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r>
                              <m:rPr>
                                <m:nor/>
                              </m:rPr>
                              <a:rPr lang="en-US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GB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r>
                              <m:rPr>
                                <m:nor/>
                              </m:rPr>
                              <a:rPr lang="en-US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US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den>
                    </m:f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f>
                          <m:f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GB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r>
                              <m:rPr>
                                <m:nor/>
                              </m:rPr>
                              <a:rPr lang="en-US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GB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r>
                              <m:rPr>
                                <m:nor/>
                              </m:rPr>
                              <a:rPr lang="en-US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  <a:endParaRPr lang="en-GB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tăText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3D3AF6B-7DA8-EB36-DB5B-423029680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80" y="2917370"/>
                <a:ext cx="2582092" cy="554447"/>
              </a:xfrm>
              <a:prstGeom prst="rect">
                <a:avLst/>
              </a:prstGeom>
              <a:blipFill rotWithShape="0">
                <a:blip r:embed="rId2"/>
                <a:stretch>
                  <a:fillRect l="-236" r="-472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82"/>
          <p:cNvSpPr/>
          <p:nvPr/>
        </p:nvSpPr>
        <p:spPr>
          <a:xfrm>
            <a:off x="1097280" y="3471817"/>
            <a:ext cx="6945708" cy="401076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⬤ The partial derivatives at the point</a:t>
            </a: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 (x</a:t>
            </a:r>
            <a:r>
              <a:rPr lang="ro-RO" sz="2000" b="0" strike="noStrike" spc="-1" baseline="-8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, y</a:t>
            </a:r>
            <a:r>
              <a:rPr lang="ro-RO" sz="2000" b="0" strike="noStrike" spc="-1" baseline="-8000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) are approximated by:</a:t>
            </a: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3"/>
              <p:cNvSpPr txBox="1"/>
              <p:nvPr/>
            </p:nvSpPr>
            <p:spPr>
              <a:xfrm>
                <a:off x="1097280" y="3813385"/>
                <a:ext cx="3743234" cy="8099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∂</m:t>
                          </m:r>
                          <m:r>
                            <m:rPr>
                              <m:nor/>
                            </m:rPr>
                            <a:rPr lang="en-GB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∂</m:t>
                          </m:r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den>
                      </m:f>
                      <m:r>
                        <m:rPr>
                          <m:nor/>
                        </m:rPr>
                        <a:rPr lang="ar-AE" sz="20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GB" sz="20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ș</m:t>
                      </m:r>
                      <m:r>
                        <m:rPr>
                          <m:nor/>
                        </m:rPr>
                        <a:rPr lang="en-GB" sz="20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f>
                        <m:f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∂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∂</m:t>
                          </m:r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</m:den>
                      </m:f>
                      <m:r>
                        <m:rPr>
                          <m:nor/>
                        </m:rPr>
                        <a:rPr lang="ar-AE" sz="20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13385"/>
                <a:ext cx="3743234" cy="809940"/>
              </a:xfrm>
              <a:prstGeom prst="rect">
                <a:avLst/>
              </a:prstGeom>
              <a:blipFill rotWithShape="0">
                <a:blip r:embed="rId3"/>
                <a:stretch>
                  <a:fillRect r="-586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84"/>
          <p:cNvSpPr/>
          <p:nvPr/>
        </p:nvSpPr>
        <p:spPr>
          <a:xfrm>
            <a:off x="1097280" y="4680000"/>
            <a:ext cx="4047190" cy="41904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⬤ The discretized Laplace equation is</a:t>
            </a: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8080" y="5619462"/>
            <a:ext cx="628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</a:rPr>
              <a:t>where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pc="-1" baseline="-25000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si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h</a:t>
            </a:r>
            <a:r>
              <a:rPr lang="en-US" spc="-1" baseline="-2500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are the discretization steps along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th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e 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O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x și 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O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y axes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246" y="2662134"/>
            <a:ext cx="3310434" cy="2727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tăText 2">
                <a:extLst>
                  <a:ext uri="{FF2B5EF4-FFF2-40B4-BE49-F238E27FC236}">
                    <a16:creationId xmlns:a16="http://schemas.microsoft.com/office/drawing/2014/main" id="{F167F289-82B6-1B5A-5114-B77B1132775A}"/>
                  </a:ext>
                </a:extLst>
              </p:cNvPr>
              <p:cNvSpPr txBox="1"/>
              <p:nvPr/>
            </p:nvSpPr>
            <p:spPr>
              <a:xfrm>
                <a:off x="1198880" y="4981530"/>
                <a:ext cx="7256024" cy="637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asetăText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167F289-82B6-1B5A-5114-B77B11327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80" y="4981530"/>
                <a:ext cx="7256024" cy="6379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10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approach </a:t>
            </a:r>
            <a:r>
              <a:rPr lang="ro-R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Laplace equation with specific boundary conditions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918D72-E469-FD49-CF28-9BD75528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"/>
          <a:stretch/>
        </p:blipFill>
        <p:spPr>
          <a:xfrm>
            <a:off x="4758813" y="1810298"/>
            <a:ext cx="7093552" cy="4422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tăText 3">
                <a:extLst>
                  <a:ext uri="{FF2B5EF4-FFF2-40B4-BE49-F238E27FC236}">
                    <a16:creationId xmlns:a16="http://schemas.microsoft.com/office/drawing/2014/main" id="{044B78D5-DC4F-63C6-3DC8-B95F97D6BAA3}"/>
                  </a:ext>
                </a:extLst>
              </p:cNvPr>
              <p:cNvSpPr txBox="1"/>
              <p:nvPr/>
            </p:nvSpPr>
            <p:spPr>
              <a:xfrm>
                <a:off x="195942" y="2365061"/>
                <a:ext cx="5580744" cy="1537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CasetăText 3">
                <a:extLst>
                  <a:ext uri="{FF2B5EF4-FFF2-40B4-BE49-F238E27FC236}">
                    <a16:creationId xmlns:a16="http://schemas.microsoft.com/office/drawing/2014/main" id="{044B78D5-DC4F-63C6-3DC8-B95F97D6B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2365061"/>
                <a:ext cx="5580744" cy="1537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20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2"/>
          <p:cNvSpPr/>
          <p:nvPr/>
        </p:nvSpPr>
        <p:spPr>
          <a:xfrm>
            <a:off x="1097280" y="2670145"/>
            <a:ext cx="5659120" cy="3476172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⬤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presented graph demonstrates how the electric potential varies linearly inside a planar capacitor in response to an applied voltage. This linear relationship is characteristic of a uniform dielectric medium and the absence of edge effects.</a:t>
            </a:r>
            <a:endParaRPr lang="ro-RO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⬤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Under the influence of an applied voltage, the capacitor generates a uniform electric field, so the potential varies linearly from one plate to the other. This distribution is described by Laplace’s equation for a homogeneous medium without free charges.</a:t>
            </a: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Picture 6"/>
          <p:cNvPicPr/>
          <p:nvPr/>
        </p:nvPicPr>
        <p:blipFill>
          <a:blip r:embed="rId2"/>
          <a:srcRect l="8884" t="4276" r="6508" b="10323"/>
          <a:stretch/>
        </p:blipFill>
        <p:spPr>
          <a:xfrm>
            <a:off x="6684480" y="2489180"/>
            <a:ext cx="4471200" cy="3657137"/>
          </a:xfrm>
          <a:prstGeom prst="rect">
            <a:avLst/>
          </a:prstGeom>
          <a:ln w="18000">
            <a:noFill/>
          </a:ln>
        </p:spPr>
      </p:pic>
      <p:sp>
        <p:nvSpPr>
          <p:cNvPr id="9" name="TextBox 91"/>
          <p:cNvSpPr/>
          <p:nvPr/>
        </p:nvSpPr>
        <p:spPr>
          <a:xfrm>
            <a:off x="1097280" y="1769620"/>
            <a:ext cx="10058400" cy="71956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Potential distribution as a function of the applied voltage for a parallel-plate capacitor with periodic boundary conditions</a:t>
            </a: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approach </a:t>
            </a:r>
            <a:r>
              <a:rPr lang="ro-R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Laplace equation with specific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5361524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</TotalTime>
  <Words>771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Retrospect</vt:lpstr>
      <vt:lpstr>Determination of the permittivity of thin layers in capacitors with different geometrical configurations using numerical methods</vt:lpstr>
      <vt:lpstr>Contents</vt:lpstr>
      <vt:lpstr>Capacitors</vt:lpstr>
      <vt:lpstr>Known types of capacitors</vt:lpstr>
      <vt:lpstr>The role of capacitors in evaluating electric permittivity</vt:lpstr>
      <vt:lpstr>Motivation</vt:lpstr>
      <vt:lpstr>Numerical approach - Laplace equation with specific boundary conditions</vt:lpstr>
      <vt:lpstr>Numerical approach - Laplace equation with specific boundary conditions</vt:lpstr>
      <vt:lpstr>Numerical approach - Laplace equation with specific boundary conditions</vt:lpstr>
      <vt:lpstr>Results and interpretations</vt:lpstr>
      <vt:lpstr>Results and interpretations</vt:lpstr>
      <vt:lpstr>Results and interpretations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Determinarea prin metode numerice a permitivităţii straturilor subţiri în condensatori cu diferite configuraţii geometrice</dc:title>
  <dc:creator>Stefan Isfan</dc:creator>
  <cp:lastModifiedBy>Stefan Isfan</cp:lastModifiedBy>
  <cp:revision>31</cp:revision>
  <dcterms:created xsi:type="dcterms:W3CDTF">2024-07-05T15:28:25Z</dcterms:created>
  <dcterms:modified xsi:type="dcterms:W3CDTF">2025-05-24T17:14:46Z</dcterms:modified>
</cp:coreProperties>
</file>